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2" r:id="rId2"/>
    <p:sldId id="317" r:id="rId3"/>
    <p:sldId id="319" r:id="rId4"/>
    <p:sldId id="318" r:id="rId5"/>
    <p:sldId id="278" r:id="rId6"/>
    <p:sldId id="303" r:id="rId7"/>
    <p:sldId id="280" r:id="rId8"/>
    <p:sldId id="281" r:id="rId9"/>
    <p:sldId id="305" r:id="rId10"/>
    <p:sldId id="331" r:id="rId11"/>
    <p:sldId id="332" r:id="rId12"/>
    <p:sldId id="306" r:id="rId13"/>
    <p:sldId id="333" r:id="rId14"/>
    <p:sldId id="297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9F577-F514-48C8-B832-96D266167DDF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8EEF9-F183-401A-968F-9064E5177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0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2206" t="2581" r="3989"/>
          <a:stretch>
            <a:fillRect/>
          </a:stretch>
        </p:blipFill>
        <p:spPr bwMode="auto">
          <a:xfrm>
            <a:off x="-1" y="0"/>
            <a:ext cx="9264259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532859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88256" y="2402532"/>
            <a:ext cx="1456929" cy="1512168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98310" y="1559127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849048" y="418008"/>
            <a:ext cx="1148825" cy="1089736"/>
          </a:xfrm>
          <a:prstGeom prst="rect">
            <a:avLst/>
          </a:prstGeom>
          <a:noFill/>
        </p:spPr>
      </p:pic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700013" y="1181508"/>
            <a:ext cx="1084712" cy="1125838"/>
          </a:xfrm>
          <a:prstGeom prst="rect">
            <a:avLst/>
          </a:prstGeom>
          <a:noFill/>
        </p:spPr>
      </p:pic>
      <p:pic>
        <p:nvPicPr>
          <p:cNvPr id="9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4" cstate="print"/>
          <a:srcRect l="2206" t="23961" r="74832"/>
          <a:stretch>
            <a:fillRect/>
          </a:stretch>
        </p:blipFill>
        <p:spPr bwMode="auto">
          <a:xfrm>
            <a:off x="0" y="0"/>
            <a:ext cx="1750743" cy="4581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44616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206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107729" y="1682452"/>
            <a:ext cx="1456929" cy="1512168"/>
          </a:xfrm>
          <a:prstGeom prst="rect">
            <a:avLst/>
          </a:prstGeom>
          <a:noFill/>
        </p:spPr>
      </p:pic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26302" y="767040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7109676" y="0"/>
            <a:ext cx="2034323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6588225" y="0"/>
            <a:ext cx="2555776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2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4048" t="17063" r="27252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429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1858167"/>
            <a:ext cx="1148825" cy="1089736"/>
          </a:xfrm>
          <a:prstGeom prst="rect">
            <a:avLst/>
          </a:prstGeom>
          <a:noFill/>
        </p:spPr>
      </p:pic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2621667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37289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pic>
        <p:nvPicPr>
          <p:cNvPr id="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527936" y="2002184"/>
            <a:ext cx="1148825" cy="1089736"/>
          </a:xfrm>
          <a:prstGeom prst="rect">
            <a:avLst/>
          </a:prstGeom>
          <a:noFill/>
        </p:spPr>
      </p:pic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378901" y="2765684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109A-9087-49F2-8922-81BD5B71DE5B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6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Группа «Почемучки»</a:t>
            </a:r>
          </a:p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Фещенко Н.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429400" cy="518457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 театрализованной игры –   научить ребенка видеть прекрасное в жизни и в людях, зародить стремление самому нести в жизнь прекрасное и доброе.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149817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развивать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и воспитывать детей в игре.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/>
              <a:t>1. </a:t>
            </a: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Содержательность и разнообразие тематики.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Постоянное, ежедневное включение театрализованных игр во все формы организации педагогического процесса.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Максимальная активность детей на всех этапах подготовки и проведения игр.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 Сотрудничество детей друг с другом и со взрослыми на всех этапах организации театрализованной игры.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5. Последовательность и усложнение содержания тем и сюжетов, избранных для игр.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6. Самостоятельность детской игры в большой мере зависит от того, знают ли они содержания сказки или рассказа.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7. Учить текст с детьми до начала игры не стоит.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16831"/>
            <a:ext cx="6948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 должен уметь </a:t>
            </a:r>
            <a:br>
              <a:rPr lang="ru-RU" sz="3200" b="1" dirty="0">
                <a:solidFill>
                  <a:srgbClr val="8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выразительно читать, рассказывать, </a:t>
            </a:r>
            <a:br>
              <a:rPr lang="ru-RU" sz="3200" b="1" dirty="0">
                <a:solidFill>
                  <a:srgbClr val="8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смотреть и видеть, </a:t>
            </a:r>
            <a:br>
              <a:rPr lang="ru-RU" sz="3200" b="1" dirty="0">
                <a:solidFill>
                  <a:srgbClr val="8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слушать и слышать, </a:t>
            </a:r>
            <a:br>
              <a:rPr lang="ru-RU" sz="3200" b="1" dirty="0">
                <a:solidFill>
                  <a:srgbClr val="8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быть готовым к любому превращению, т.е. обладать основами актёрского мастерства и навыками режиссуры.</a:t>
            </a:r>
            <a:endParaRPr lang="ru-RU" sz="3200" b="1" dirty="0">
              <a:solidFill>
                <a:srgbClr val="8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5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36704" cy="142617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Принципы организации театрализованной игры: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/>
              <a:t>1. </a:t>
            </a:r>
            <a:r>
              <a:rPr lang="ru-RU" sz="3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Принцип специфичности</a:t>
            </a:r>
            <a:r>
              <a:rPr lang="ru-RU" sz="31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данной деятельности, объединяющей игровой (свободный, непроизвольный) и художественный (подготовленный, осмысленно пережитый) компоненты</a:t>
            </a:r>
          </a:p>
          <a:p>
            <a:pPr>
              <a:lnSpc>
                <a:spcPct val="80000"/>
              </a:lnSpc>
              <a:buNone/>
            </a:pPr>
            <a:r>
              <a:rPr lang="ru-RU" sz="31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Принцип комплексности</a:t>
            </a:r>
            <a:r>
              <a:rPr lang="ru-RU" sz="31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предполагает взаимосвязь театрализованной игры с разными видами искусства и разными видами художественной деятельности ребенка.</a:t>
            </a:r>
            <a:endParaRPr lang="ru-RU" sz="31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3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Принцип  </a:t>
            </a:r>
            <a:r>
              <a:rPr lang="ru-RU" sz="31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импровизационности</a:t>
            </a:r>
            <a:r>
              <a:rPr lang="ru-RU" sz="3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где театрализованная игра рассматривается как творческая деятельность, что обусловливает особое взаимодействие взрослого и ребенка, детей между собой, основу которого составляют свободная атмосфера, поощрение детской инициативы, отсутствие образца для подражания, наличие своей точки зрения у ребенка, стремление к оригинальности и самовыражению.</a:t>
            </a:r>
            <a:endParaRPr lang="ru-RU" sz="31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31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3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Принцип  </a:t>
            </a:r>
            <a:r>
              <a:rPr lang="ru-RU" sz="31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интегративности</a:t>
            </a:r>
            <a:r>
              <a:rPr lang="ru-RU" sz="31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в соответствии с которым целенаправленная работа по развитию </a:t>
            </a:r>
            <a:r>
              <a:rPr lang="ru-RU" sz="31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театрализованно</a:t>
            </a:r>
            <a:r>
              <a:rPr lang="ru-RU" sz="31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- игровой деятельности включается в целостный педагогический процесс.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5328592" cy="3674839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Влияние театрализованной деятельности </a:t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на развитие речи неоспоримо.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8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748464" cy="4034879"/>
          </a:xfrm>
        </p:spPr>
        <p:txBody>
          <a:bodyPr>
            <a:normAutofit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1893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340768"/>
            <a:ext cx="6429400" cy="482453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«Театр – это волшебный мир. </a:t>
            </a:r>
            <a:b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Он дает уроки красоты, </a:t>
            </a:r>
            <a:b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морали и нравственности. </a:t>
            </a:r>
            <a:b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 чем они богаче, </a:t>
            </a:r>
            <a:b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 успешнее идет развитие духовного мира детей…» </a:t>
            </a:r>
            <a:b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(Б. М. Теплов)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268760"/>
            <a:ext cx="6429400" cy="518457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Мир детства, внутренний мир ребёнка – ключ ко многим волнующим проблемам </a:t>
            </a:r>
            <a:b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нашей жизни. </a:t>
            </a:r>
            <a:b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Раскрыть заветную дверь в мир детского сознания помогает игра.</a:t>
            </a:r>
            <a:b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Стоит ребёнку только сказать себе «…как будто», </a:t>
            </a:r>
            <a:b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вымысел живёт уже в нём.</a:t>
            </a:r>
            <a:b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Вся жизнь детей насыщена игрой. Театрализованные игры пользуются у детей любовью.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429400" cy="5472608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Театрализованные игры </a:t>
            </a:r>
            <a:b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можно разделить на две основные группы: режиссерские игры и игры-драматизации.</a:t>
            </a:r>
            <a:b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 режиссёрским играм в детском саду относятся: настольный, теневой театр, </a:t>
            </a:r>
            <a:b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театр на </a:t>
            </a:r>
            <a:r>
              <a:rPr lang="ru-RU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 драматизации игры с пальчиками и с куклами бибабо.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1554106"/>
            <a:ext cx="65722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8838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театра в детском саду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8838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настольный театр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8838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книжка-театр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8838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театр пяти пальцев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8838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театр масок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8838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театр ручных теней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8838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пальчиковый теневой театр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8838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театр «живых» теней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8838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магнитный театр  и т.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0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264696" cy="1152128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Значение театрализованной деятельности </a:t>
            </a:r>
            <a:endParaRPr lang="ru-RU" sz="3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776864" cy="5229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Помогает усвоению богатства родного языка, </a:t>
            </a:r>
            <a:b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его выразительных средств.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Появляется живой интерес к самостоятельному познанию и размышлению.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Совершенствует артикуляционный аппарат 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Формируется диалогическая, эмоционально насыщенная речь.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Улучшается усвоение содержания произведения, </a:t>
            </a:r>
            <a:b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логика и последовательность событий.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Дети получают эмоциональный подъём.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элементов речевого общения: мимики, жестов, пантомимики, интонации, модуляции голоса 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Позволяет формировать опыт социального поведения.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3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340768"/>
            <a:ext cx="5832648" cy="5085184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В процессе театрализованной игры активизируется 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и совершенствуется словарный запас, грамматический 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строй речи, 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звукопроизношение, темп, 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выразительность речи.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9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5328592" cy="4106887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Театрализованная игра оказывает большое влияние на речевое развитие ребенка.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3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88840"/>
            <a:ext cx="6084168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«Мы играем не потому, что мы дети, но само детство нам дано для того, чтобы мы играли».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Карлом Гросс</a:t>
            </a:r>
            <a:endParaRPr lang="ru-RU" sz="4000" b="1" dirty="0">
              <a:solidFill>
                <a:srgbClr val="8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94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атр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театральная</Template>
  <TotalTime>467</TotalTime>
  <Words>635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театральная</vt:lpstr>
      <vt:lpstr>Театрализованные игры</vt:lpstr>
      <vt:lpstr>«Театр – это волшебный мир.  Он дает уроки красоты,  морали и нравственности.  А чем они богаче,  тем успешнее идет развитие духовного мира детей…»  (Б. М. Теплов)</vt:lpstr>
      <vt:lpstr>Мир детства, внутренний мир ребёнка – ключ ко многим волнующим проблемам  нашей жизни.  Раскрыть заветную дверь в мир детского сознания помогает игра. Стоит ребёнку только сказать себе «…как будто»,  и вымысел живёт уже в нём. Вся жизнь детей насыщена игрой. Театрализованные игры пользуются у детей любовью.</vt:lpstr>
      <vt:lpstr> Театрализованные игры  можно разделить на две основные группы: режиссерские игры и игры-драматизации. К режиссёрским играм в детском саду относятся: настольный, теневой театр,  театр на фланелеграфе. К драматизации игры с пальчиками и с куклами бибабо.  </vt:lpstr>
      <vt:lpstr>Презентация PowerPoint</vt:lpstr>
      <vt:lpstr>Значение театрализованной деятельности </vt:lpstr>
      <vt:lpstr>В процессе театрализованной игры активизируется  и совершенствуется словарный запас, грамматический  строй речи,  звукопроизношение, темп,  выразительность речи. </vt:lpstr>
      <vt:lpstr>Театрализованная игра оказывает большое влияние на речевое развитие ребенка.</vt:lpstr>
      <vt:lpstr>Презентация PowerPoint</vt:lpstr>
      <vt:lpstr>Цель театрализованной игры –   научить ребенка видеть прекрасное в жизни и в людях, зародить стремление самому нести в жизнь прекрасное и доброе.</vt:lpstr>
      <vt:lpstr>Как развивать  и воспитывать детей в игре.</vt:lpstr>
      <vt:lpstr>Презентация PowerPoint</vt:lpstr>
      <vt:lpstr>Принципы организации театрализованной игры:</vt:lpstr>
      <vt:lpstr>Влияние театрализованной деятельности  на развитие речи неоспоримо. </vt:lpstr>
      <vt:lpstr>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Папа</cp:lastModifiedBy>
  <cp:revision>68</cp:revision>
  <dcterms:created xsi:type="dcterms:W3CDTF">2014-04-17T14:13:18Z</dcterms:created>
  <dcterms:modified xsi:type="dcterms:W3CDTF">2021-11-29T07:02:54Z</dcterms:modified>
</cp:coreProperties>
</file>